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585BAC-3F55-4AD8-8AA9-A93E9B5705BE}">
  <a:tblStyle styleId="{93585BAC-3F55-4AD8-8AA9-A93E9B5705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a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Open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0431e0d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0431e0d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0442802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0442802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399e3ec5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399e3ec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399e3ec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399e3ec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forward index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(or just index) is the list of documents, and which words appear in them. Where as Inverted Index is the list of words, and the documents in which they appear.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440d9d8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440d9d8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e5f9556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e5f9556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efddbfd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efddbfd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35cf722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35cf722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35cf722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35cf722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https://www.keene.edu/campus/maps/tool/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35cf7227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35cf722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0431e0d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0431e0d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0431e0d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0431e0d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35cf7227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35cf7227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b6a77e8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b6a77e8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db0e036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db0e036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5cf722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5cf722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933d31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933d31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db0e036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db0e036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c57f2f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c57f2f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923f9e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923f9e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a2235cc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a2235cc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039" l="0" r="3975" t="0"/>
          <a:stretch/>
        </p:blipFill>
        <p:spPr>
          <a:xfrm>
            <a:off x="6849950" y="1892475"/>
            <a:ext cx="2294050" cy="32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64100" y="1557943"/>
            <a:ext cx="4995300" cy="12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263D"/>
              </a:buClr>
              <a:buSzPts val="3600"/>
              <a:buFont typeface="Open Sans"/>
              <a:buNone/>
              <a:defRPr b="1" sz="3600">
                <a:solidFill>
                  <a:srgbClr val="15263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64100" y="2853349"/>
            <a:ext cx="63024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50" y="389425"/>
            <a:ext cx="1921125" cy="4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72350" y="1981150"/>
            <a:ext cx="635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263D"/>
              </a:buClr>
              <a:buSzPts val="3200"/>
              <a:buFont typeface="Open Sans"/>
              <a:buNone/>
              <a:defRPr b="1" sz="3200">
                <a:solidFill>
                  <a:srgbClr val="15263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19250" y="1743475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5400000">
            <a:off x="-119800" y="764275"/>
            <a:ext cx="1622400" cy="71700"/>
          </a:xfrm>
          <a:prstGeom prst="roundRect">
            <a:avLst>
              <a:gd fmla="val 50000" name="adj"/>
            </a:avLst>
          </a:prstGeom>
          <a:solidFill>
            <a:srgbClr val="1526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37553" l="0" r="27023" t="-1041"/>
          <a:stretch/>
        </p:blipFill>
        <p:spPr>
          <a:xfrm>
            <a:off x="6106500" y="2381100"/>
            <a:ext cx="3037500" cy="276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03075" y="2706050"/>
            <a:ext cx="41565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87900" y="1152475"/>
            <a:ext cx="68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37099" r="0" t="0"/>
          <a:stretch/>
        </p:blipFill>
        <p:spPr>
          <a:xfrm>
            <a:off x="0" y="594823"/>
            <a:ext cx="326600" cy="6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37099" r="0" t="0"/>
          <a:stretch/>
        </p:blipFill>
        <p:spPr>
          <a:xfrm>
            <a:off x="0" y="594823"/>
            <a:ext cx="326600" cy="6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37099" r="0" t="0"/>
          <a:stretch/>
        </p:blipFill>
        <p:spPr>
          <a:xfrm>
            <a:off x="0" y="594823"/>
            <a:ext cx="326600" cy="6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879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387900" y="380125"/>
            <a:ext cx="31914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37099" r="0" t="0"/>
          <a:stretch/>
        </p:blipFill>
        <p:spPr>
          <a:xfrm>
            <a:off x="0" y="594823"/>
            <a:ext cx="326600" cy="6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91919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1860775"/>
            <a:ext cx="6367800" cy="28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640475" y="1529525"/>
            <a:ext cx="229500" cy="22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145500" y="724075"/>
            <a:ext cx="4631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263D"/>
              </a:buClr>
              <a:buSzPts val="2800"/>
              <a:buFont typeface="Open Sans"/>
              <a:buNone/>
              <a:defRPr b="1">
                <a:solidFill>
                  <a:srgbClr val="15263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0" name="Google Shape;50;p9"/>
          <p:cNvSpPr/>
          <p:nvPr/>
        </p:nvSpPr>
        <p:spPr>
          <a:xfrm>
            <a:off x="627496" y="1743475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2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1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152475"/>
            <a:ext cx="681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  <a:def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dileep-gadiraju/elastic-search-training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4294967295" type="ctrTitle"/>
          </p:nvPr>
        </p:nvSpPr>
        <p:spPr>
          <a:xfrm>
            <a:off x="464100" y="1557950"/>
            <a:ext cx="64017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</a:t>
            </a:r>
            <a:r>
              <a:rPr lang="en"/>
              <a:t>- DIY</a:t>
            </a:r>
            <a:endParaRPr/>
          </a:p>
        </p:txBody>
      </p:sp>
      <p:sp>
        <p:nvSpPr>
          <p:cNvPr id="65" name="Google Shape;65;p13"/>
          <p:cNvSpPr txBox="1"/>
          <p:nvPr>
            <p:ph idx="4294967295" type="subTitle"/>
          </p:nvPr>
        </p:nvSpPr>
        <p:spPr>
          <a:xfrm>
            <a:off x="513750" y="3160749"/>
            <a:ext cx="63024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Dileep Gadiraju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- Discussion in the Training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87900" y="862375"/>
            <a:ext cx="80742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00" y="862375"/>
            <a:ext cx="3737700" cy="38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Analyzer ?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973825" y="724075"/>
            <a:ext cx="4802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Analyzers are the special algorithms that determine how a string field in a document is transformed into terms in an inverted index.</a:t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Types of Analyzers</a:t>
            </a:r>
            <a:endParaRPr sz="12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Standard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Simple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Whitespace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Stop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Keyword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Pattern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Language</a:t>
            </a: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Fingerprint</a:t>
            </a: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 Analyzer</a:t>
            </a:r>
            <a:endParaRPr sz="1100"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Inverted Index ?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973825" y="724075"/>
            <a:ext cx="4802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Results of Analyzer’s processing stored as Inverted Index. Inverted index is a mapping between terms and which documents contain those terms. Search queries uses inverted </a:t>
            </a: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indices</a:t>
            </a: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fetch document results.</a:t>
            </a:r>
            <a:endParaRPr b="1" sz="200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50" y="3060125"/>
            <a:ext cx="2378933" cy="17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Routing ?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973825" y="724075"/>
            <a:ext cx="4802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Process of determining which shard a document would reside on.  </a:t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Default routing done based on document id to evenly distribute the documents. </a:t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 routing can help speed up the search process. For example use user_id or zip code as routing id.</a:t>
            </a:r>
            <a:endParaRPr b="1" sz="20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775" y="2808100"/>
            <a:ext cx="2035244" cy="17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Stream ?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973825" y="724075"/>
            <a:ext cx="4802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Data stream lets you store append-only time series data across multiple indices while giving you a single named resource for requests. </a:t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streams are well-suited for logs, events, metrics, and other continuously generated data.</a:t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50" y="3137200"/>
            <a:ext cx="28575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925" y="2685175"/>
            <a:ext cx="21621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775" y="2765725"/>
            <a:ext cx="22098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Nested Type ?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973825" y="724075"/>
            <a:ext cx="4802700" cy="40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92E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E33"/>
                </a:solidFill>
                <a:latin typeface="Montserrat"/>
                <a:ea typeface="Montserrat"/>
                <a:cs typeface="Montserrat"/>
                <a:sym typeface="Montserrat"/>
              </a:rPr>
              <a:t>Nested is a special type of object that is indexed as a separate document, and a reference to each of these inner documents is stored with the containing document, so we can query the data accordingly.</a:t>
            </a:r>
            <a:endParaRPr sz="1500">
              <a:solidFill>
                <a:srgbClr val="292E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292E33"/>
                </a:solidFill>
                <a:latin typeface="Montserrat"/>
                <a:ea typeface="Montserrat"/>
                <a:cs typeface="Montserrat"/>
                <a:sym typeface="Montserrat"/>
              </a:rPr>
              <a:t>Settings:</a:t>
            </a:r>
            <a:endParaRPr b="1" sz="1500" u="sng">
              <a:solidFill>
                <a:srgbClr val="292E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374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500">
                <a:solidFill>
                  <a:srgbClr val="292E33"/>
                </a:solidFill>
                <a:latin typeface="Montserrat"/>
                <a:ea typeface="Montserrat"/>
                <a:cs typeface="Montserrat"/>
                <a:sym typeface="Montserrat"/>
              </a:rPr>
              <a:t>index.mapping.nested_fields.limit</a:t>
            </a:r>
            <a:endParaRPr b="1" sz="1500">
              <a:solidFill>
                <a:srgbClr val="292E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E33"/>
                </a:solidFill>
                <a:latin typeface="Montserrat"/>
                <a:ea typeface="Montserrat"/>
                <a:cs typeface="Montserrat"/>
                <a:sym typeface="Montserrat"/>
              </a:rPr>
              <a:t>index.mapping.nested_objects.limit</a:t>
            </a:r>
            <a:endParaRPr sz="1500">
              <a:solidFill>
                <a:srgbClr val="292E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4374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Query Constructs</a:t>
            </a:r>
            <a:endParaRPr/>
          </a:p>
        </p:txBody>
      </p:sp>
      <p:graphicFrame>
        <p:nvGraphicFramePr>
          <p:cNvPr id="180" name="Google Shape;180;p28"/>
          <p:cNvGraphicFramePr/>
          <p:nvPr/>
        </p:nvGraphicFramePr>
        <p:xfrm>
          <a:off x="492700" y="95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{93585BAC-3F55-4AD8-8AA9-A93E9B5705BE}</a:tableStyleId>
              </a:tblPr>
              <a:tblGrid>
                <a:gridCol w="1775325"/>
                <a:gridCol w="6183550"/>
              </a:tblGrid>
              <a:tr h="3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 condition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should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 condition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Filter non matching documents without impacting document scores. Frequently used filters will be cached automatically by Elasticsearch, to speed up performance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must_not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NOT condition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documents that match a provided text, number, date or boolean value. The provided text is analyzed before matching.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match_phrase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terms + Order + </a:t>
                      </a:r>
                      <a:r>
                        <a:rPr lang="en"/>
                        <a:t>Without</a:t>
                      </a:r>
                      <a:r>
                        <a:rPr lang="en"/>
                        <a:t> other intervening </a:t>
                      </a:r>
                      <a:r>
                        <a:rPr lang="en"/>
                        <a:t>words. For example match_phrase search for “Hello World” would return document with “</a:t>
                      </a:r>
                      <a:r>
                        <a:rPr b="1" lang="en"/>
                        <a:t>I Just said hello world</a:t>
                      </a:r>
                      <a:r>
                        <a:rPr lang="en"/>
                        <a:t>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29292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Returns the documents where the value of a field exactly matches the criteria with score.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Queries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025" y="995125"/>
            <a:ext cx="5424599" cy="35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87900" y="1152475"/>
            <a:ext cx="68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geo_distance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geo_polygon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</a:t>
            </a:r>
            <a:r>
              <a:rPr lang="en"/>
              <a:t>eo_distance_range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geo_bounding_box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Geo_shape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87900" y="848325"/>
            <a:ext cx="35634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POST /_aliases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/_all</a:t>
            </a:r>
            <a:r>
              <a:rPr lang="en" sz="1500"/>
              <a:t>/</a:t>
            </a:r>
            <a:r>
              <a:rPr lang="en" sz="1500"/>
              <a:t>_mapping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_search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/_cat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_cat/indices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/_cat/aliases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/_cat/health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/_cat/nodeattrs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/&lt;index name&gt;/_settings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POST /</a:t>
            </a:r>
            <a:r>
              <a:rPr lang="en"/>
              <a:t>&lt;index name&gt;</a:t>
            </a:r>
            <a:r>
              <a:rPr lang="en"/>
              <a:t>/_doc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POST _analyze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POST /&lt;index&gt;/_analyze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/_index_template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/_data_stream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GET /_ilm/policy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4530400" y="848325"/>
            <a:ext cx="35634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POST _bulk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POST /&lt;index&gt;/_update/&lt;_id&gt;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POST /&lt;index&gt;/_update_by_query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" type="subTitle"/>
          </p:nvPr>
        </p:nvSpPr>
        <p:spPr>
          <a:xfrm>
            <a:off x="503075" y="2706050"/>
            <a:ext cx="69027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https://github.com/dileep-gadiraju/elastic-search-training</a:t>
            </a:r>
            <a:endParaRPr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472350" y="1981150"/>
            <a:ext cx="635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472346" y="2020050"/>
            <a:ext cx="3534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Elasticsearch</a:t>
            </a:r>
            <a:r>
              <a:rPr lang="en"/>
              <a:t> ?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327250" y="724075"/>
            <a:ext cx="5449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“The world’s leading free and open search and analytics solution with an emphasis on speed, scale, and relevance. It's transforming how the world uses data”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Its built on</a:t>
            </a:r>
            <a:r>
              <a:rPr b="1" lang="en"/>
              <a:t> Apache Lucene library and provides a distributed, multitenant-capable full-text search engine with an HTTP web interface and schema-free JSON documents.</a:t>
            </a:r>
            <a:endParaRPr b="1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72350" y="1981150"/>
            <a:ext cx="63585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490250" y="1860775"/>
            <a:ext cx="6367800" cy="28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97450" y="2020050"/>
            <a:ext cx="31329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Kibana ?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748525" y="724075"/>
            <a:ext cx="5028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Kibana is an free and open frontend application that sits on top of the Elastic Stack, providing search and data visualization capabilities for data indexed in Elasticsearch</a:t>
            </a:r>
            <a:endParaRPr b="1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00" y="3028325"/>
            <a:ext cx="1479125" cy="11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Elasticsearch ?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7900" y="1152475"/>
            <a:ext cx="68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Application Search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Website search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Enterprise search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Logging and log analytics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Infrastructure metrics and container monitoring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Application performance monitoring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Geospatial data analysis and visualization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Security analytics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Font typeface="Arial"/>
              <a:buChar char="●"/>
            </a:pPr>
            <a:r>
              <a:rPr lang="en"/>
              <a:t>Business analytics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graphicFrame>
        <p:nvGraphicFramePr>
          <p:cNvPr id="94" name="Google Shape;94;p17"/>
          <p:cNvGraphicFramePr/>
          <p:nvPr/>
        </p:nvGraphicFramePr>
        <p:xfrm>
          <a:off x="510275" y="913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{93585BAC-3F55-4AD8-8AA9-A93E9B5705BE}</a:tableStyleId>
              </a:tblPr>
              <a:tblGrid>
                <a:gridCol w="1873325"/>
                <a:gridCol w="6524900"/>
              </a:tblGrid>
              <a:tr h="47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Index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43741"/>
                          </a:solidFill>
                          <a:highlight>
                            <a:srgbClr val="FFFFFF"/>
                          </a:highlight>
                        </a:rPr>
                        <a:t>An index is a logical namespace which maps to one or more primary shards and can have zero or more replica shards.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7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Type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 types of </a:t>
                      </a:r>
                      <a:r>
                        <a:rPr lang="en" sz="1100"/>
                        <a:t>fields</a:t>
                      </a:r>
                      <a:r>
                        <a:rPr lang="en" sz="1100"/>
                        <a:t> stored within a index. Examples: date,long,keyword,</a:t>
                      </a:r>
                      <a:r>
                        <a:rPr b="1" lang="en" sz="1100"/>
                        <a:t>geo_point</a:t>
                      </a:r>
                      <a:r>
                        <a:rPr lang="en" sz="1100"/>
                        <a:t>,long etc.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Document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Multiple</a:t>
                      </a:r>
                      <a:r>
                        <a:rPr lang="en" sz="1100"/>
                        <a:t> rows or records stored with in index.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8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Field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Each document is essentially a JSON structure, which is ultimately considered to be a series of key:value pairs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Mapping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Mapping is similar to database schemas that define the properties of each field in the index.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Node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server which stores a data and part of cluster. A special node called co-ordinating node receives client </a:t>
                      </a:r>
                      <a:r>
                        <a:rPr lang="en" sz="1100"/>
                        <a:t>requests.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8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Cluster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Collection of Nodes (i.e server) , each node contain a parts of cluster data , being data added to cluster.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KQL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Kibana Query Language (KQL) is a simple syntax for filtering Elasticsearch data using free text search or field-based search.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8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Document Score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</a:t>
                      </a:r>
                      <a:r>
                        <a:rPr lang="en" sz="1100"/>
                        <a:t>rocess to determine the relevance of retrieved documents based on user queries, term frequencies, and other important parameters.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510275" y="913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{93585BAC-3F55-4AD8-8AA9-A93E9B5705BE}</a:tableStyleId>
              </a:tblPr>
              <a:tblGrid>
                <a:gridCol w="1873325"/>
                <a:gridCol w="6524900"/>
              </a:tblGrid>
              <a:tr h="47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Shard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43741"/>
                          </a:solidFill>
                          <a:highlight>
                            <a:srgbClr val="FFFFFF"/>
                          </a:highlight>
                        </a:rPr>
                        <a:t>Shards are individual instances of a Lucene index. Each index is </a:t>
                      </a:r>
                      <a:r>
                        <a:rPr lang="en" sz="1200">
                          <a:solidFill>
                            <a:srgbClr val="343741"/>
                          </a:solidFill>
                          <a:highlight>
                            <a:srgbClr val="FFFFFF"/>
                          </a:highlight>
                        </a:rPr>
                        <a:t>comprised</a:t>
                      </a:r>
                      <a:r>
                        <a:rPr lang="en" sz="1200">
                          <a:solidFill>
                            <a:srgbClr val="343741"/>
                          </a:solidFill>
                          <a:highlight>
                            <a:srgbClr val="FFFFFF"/>
                          </a:highlight>
                        </a:rPr>
                        <a:t> of shards across multiple nodes. Types = Primary Shards , Replica Shards.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7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ILM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43741"/>
                          </a:solidFill>
                          <a:highlight>
                            <a:srgbClr val="FFFFFF"/>
                          </a:highlight>
                        </a:rPr>
                        <a:t>Index Lifecycle Management policies </a:t>
                      </a:r>
                      <a:r>
                        <a:rPr lang="en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to manage indices according to your performance, resiliency, and retention requirements.</a:t>
                      </a:r>
                      <a:endParaRPr sz="1200">
                        <a:solidFill>
                          <a:srgbClr val="34374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47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Index Template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index template is a way to tell Elasticsearch how to configure an index when it is created</a:t>
                      </a:r>
                      <a:endParaRPr sz="1200">
                        <a:solidFill>
                          <a:srgbClr val="34374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</a:t>
            </a:r>
            <a:r>
              <a:rPr lang="en"/>
              <a:t> Architecture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87900" y="862375"/>
            <a:ext cx="80742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675" y="862375"/>
            <a:ext cx="6725450" cy="40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Sharding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87900" y="862375"/>
            <a:ext cx="80742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889751"/>
            <a:ext cx="7366398" cy="36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7900" y="38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Architecture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87900" y="862375"/>
            <a:ext cx="80742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475" y="61150"/>
            <a:ext cx="1176950" cy="6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75" y="898750"/>
            <a:ext cx="8343052" cy="40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rento Light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EEEEEE"/>
      </a:lt2>
      <a:accent1>
        <a:srgbClr val="1E8F8E"/>
      </a:accent1>
      <a:accent2>
        <a:srgbClr val="16283C"/>
      </a:accent2>
      <a:accent3>
        <a:srgbClr val="78909C"/>
      </a:accent3>
      <a:accent4>
        <a:srgbClr val="EF5252"/>
      </a:accent4>
      <a:accent5>
        <a:srgbClr val="99ECDD"/>
      </a:accent5>
      <a:accent6>
        <a:srgbClr val="FFE386"/>
      </a:accent6>
      <a:hlink>
        <a:srgbClr val="1E8F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